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10440000" cx="756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87789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ff864e2cda_0_30:notes"/>
          <p:cNvSpPr/>
          <p:nvPr>
            <p:ph idx="2" type="sldImg"/>
          </p:nvPr>
        </p:nvSpPr>
        <p:spPr>
          <a:xfrm>
            <a:off x="2187789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ff864e2cda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ff864e2cda_0_40:notes"/>
          <p:cNvSpPr/>
          <p:nvPr>
            <p:ph idx="2" type="sldImg"/>
          </p:nvPr>
        </p:nvSpPr>
        <p:spPr>
          <a:xfrm>
            <a:off x="2187789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ff864e2cda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ff864e2cda_0_59:notes"/>
          <p:cNvSpPr/>
          <p:nvPr>
            <p:ph idx="2" type="sldImg"/>
          </p:nvPr>
        </p:nvSpPr>
        <p:spPr>
          <a:xfrm>
            <a:off x="2187789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ff864e2cda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ff864e2cda_0_70:notes"/>
          <p:cNvSpPr/>
          <p:nvPr>
            <p:ph idx="2" type="sldImg"/>
          </p:nvPr>
        </p:nvSpPr>
        <p:spPr>
          <a:xfrm>
            <a:off x="2187789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ff864e2cda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ff864e2cda_0_92:notes"/>
          <p:cNvSpPr/>
          <p:nvPr>
            <p:ph idx="2" type="sldImg"/>
          </p:nvPr>
        </p:nvSpPr>
        <p:spPr>
          <a:xfrm>
            <a:off x="2187789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ff864e2cda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ff864e2cda_0_64:notes"/>
          <p:cNvSpPr/>
          <p:nvPr>
            <p:ph idx="2" type="sldImg"/>
          </p:nvPr>
        </p:nvSpPr>
        <p:spPr>
          <a:xfrm>
            <a:off x="2187789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ff864e2cda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/>
          <p:nvPr>
            <p:ph type="ctrTitle"/>
          </p:nvPr>
        </p:nvSpPr>
        <p:spPr>
          <a:xfrm>
            <a:off x="540000" y="1890000"/>
            <a:ext cx="6464700" cy="117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2pPr>
            <a:lvl3pPr lvl="2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3pPr>
            <a:lvl4pPr lvl="3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4pPr>
            <a:lvl5pPr lvl="4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5pPr>
            <a:lvl6pPr lvl="5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6pPr>
            <a:lvl7pPr lvl="6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7pPr>
            <a:lvl8pPr lvl="7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8pPr>
            <a:lvl9pPr lvl="8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9pPr>
          </a:lstStyle>
          <a:p/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533850" y="3240000"/>
            <a:ext cx="6464700" cy="117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/>
        </p:txBody>
      </p:sp>
      <p:sp>
        <p:nvSpPr>
          <p:cNvPr id="17" name="Google Shape;17;p2"/>
          <p:cNvSpPr txBox="1"/>
          <p:nvPr>
            <p:ph idx="2" type="subTitle"/>
          </p:nvPr>
        </p:nvSpPr>
        <p:spPr>
          <a:xfrm>
            <a:off x="561450" y="5940000"/>
            <a:ext cx="6464700" cy="117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6066">
          <p15:clr>
            <a:srgbClr val="E46962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257705" y="2245153"/>
            <a:ext cx="7044600" cy="3985500"/>
          </a:xfrm>
          <a:prstGeom prst="rect">
            <a:avLst/>
          </a:prstGeom>
        </p:spPr>
        <p:txBody>
          <a:bodyPr anchorCtr="0" anchor="b" bIns="0" lIns="0" spcFirstLastPara="1" rIns="0" wrap="square" tIns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257705" y="6398217"/>
            <a:ext cx="7044600" cy="2640300"/>
          </a:xfrm>
          <a:prstGeom prst="rect">
            <a:avLst/>
          </a:prstGeom>
        </p:spPr>
        <p:txBody>
          <a:bodyPr anchorCtr="0" anchor="t" bIns="133500" lIns="133500" spcFirstLastPara="1" rIns="133500" wrap="square" tIns="133500">
            <a:normAutofit/>
          </a:bodyPr>
          <a:lstStyle>
            <a:lvl1pPr indent="-304800" lvl="0" marL="4572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indent="-304800" lvl="1" marL="914400" algn="ctr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 algn="ctr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 algn="ctr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 algn="ctr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 algn="ctr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 algn="ctr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540000" y="3240000"/>
            <a:ext cx="6480000" cy="17085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540000" y="540000"/>
            <a:ext cx="6480000" cy="908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540000" y="1890000"/>
            <a:ext cx="6480000" cy="7383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540000" y="540000"/>
            <a:ext cx="6480000" cy="908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540000" y="1890000"/>
            <a:ext cx="3024900" cy="7950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3870000" y="1890000"/>
            <a:ext cx="3134700" cy="7950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540000" y="540000"/>
            <a:ext cx="6480000" cy="908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549150" y="540000"/>
            <a:ext cx="3140700" cy="117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549150" y="1890000"/>
            <a:ext cx="3140700" cy="252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32" name="Google Shape;32;p7"/>
          <p:cNvSpPr txBox="1"/>
          <p:nvPr>
            <p:ph idx="2" type="title"/>
          </p:nvPr>
        </p:nvSpPr>
        <p:spPr>
          <a:xfrm>
            <a:off x="3879300" y="508350"/>
            <a:ext cx="3140700" cy="1201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33" name="Google Shape;33;p7"/>
          <p:cNvSpPr txBox="1"/>
          <p:nvPr>
            <p:ph idx="3" type="body"/>
          </p:nvPr>
        </p:nvSpPr>
        <p:spPr>
          <a:xfrm>
            <a:off x="3879300" y="1889850"/>
            <a:ext cx="3140700" cy="252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34" name="Google Shape;34;p7"/>
          <p:cNvSpPr txBox="1"/>
          <p:nvPr>
            <p:ph idx="4" type="title"/>
          </p:nvPr>
        </p:nvSpPr>
        <p:spPr>
          <a:xfrm>
            <a:off x="544575" y="4621650"/>
            <a:ext cx="3140700" cy="117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35" name="Google Shape;35;p7"/>
          <p:cNvSpPr txBox="1"/>
          <p:nvPr>
            <p:ph idx="5" type="body"/>
          </p:nvPr>
        </p:nvSpPr>
        <p:spPr>
          <a:xfrm>
            <a:off x="544575" y="5971650"/>
            <a:ext cx="3140700" cy="387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36" name="Google Shape;36;p7"/>
          <p:cNvSpPr txBox="1"/>
          <p:nvPr>
            <p:ph idx="6" type="title"/>
          </p:nvPr>
        </p:nvSpPr>
        <p:spPr>
          <a:xfrm>
            <a:off x="3874725" y="4590000"/>
            <a:ext cx="3140700" cy="1201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37" name="Google Shape;37;p7"/>
          <p:cNvSpPr txBox="1"/>
          <p:nvPr>
            <p:ph idx="7" type="body"/>
          </p:nvPr>
        </p:nvSpPr>
        <p:spPr>
          <a:xfrm>
            <a:off x="3874725" y="5971500"/>
            <a:ext cx="3140700" cy="387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540000" y="540000"/>
            <a:ext cx="5310000" cy="8676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394725" y="9840925"/>
            <a:ext cx="6625500" cy="45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1" name="Google Shape;41;p8"/>
          <p:cNvSpPr txBox="1"/>
          <p:nvPr>
            <p:ph idx="2" type="sldNum"/>
          </p:nvPr>
        </p:nvSpPr>
        <p:spPr>
          <a:xfrm>
            <a:off x="1973650" y="9840925"/>
            <a:ext cx="5165700" cy="45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3500" lIns="133500" spcFirstLastPara="1" rIns="106900" wrap="square" tIns="133500">
            <a:normAutofit/>
          </a:bodyPr>
          <a:lstStyle>
            <a:lvl1pPr lvl="0" rtl="0" algn="r">
              <a:buNone/>
              <a:defRPr sz="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 algn="r">
              <a:buNone/>
              <a:defRPr sz="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rtl="0" algn="r">
              <a:buNone/>
              <a:defRPr sz="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rtl="0" algn="r">
              <a:buNone/>
              <a:defRPr sz="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rtl="0" algn="r">
              <a:buNone/>
              <a:defRPr sz="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rtl="0" algn="r">
              <a:buNone/>
              <a:defRPr sz="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rtl="0" algn="r">
              <a:buNone/>
              <a:defRPr sz="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rtl="0" algn="r">
              <a:buNone/>
              <a:defRPr sz="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rtl="0" algn="r">
              <a:buNone/>
              <a:defRPr sz="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Permitidas adaptações e criações para fins não comerciais, desde que atribuído crédito de autoria. </a:t>
            </a:r>
            <a:endParaRPr/>
          </a:p>
        </p:txBody>
      </p:sp>
      <p:sp>
        <p:nvSpPr>
          <p:cNvPr id="42" name="Google Shape;42;p8"/>
          <p:cNvSpPr txBox="1"/>
          <p:nvPr>
            <p:ph idx="3" type="sldNum"/>
          </p:nvPr>
        </p:nvSpPr>
        <p:spPr>
          <a:xfrm>
            <a:off x="394725" y="9840925"/>
            <a:ext cx="6625500" cy="45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3500" lIns="133500" spcFirstLastPara="1" rIns="106900" wrap="square" tIns="133500">
            <a:normAutofit/>
          </a:bodyPr>
          <a:lstStyle>
            <a:lvl1pPr lvl="0" rtl="0" algn="l">
              <a:buNone/>
              <a:defRPr sz="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 algn="l">
              <a:buNone/>
              <a:defRPr sz="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rtl="0" algn="l">
              <a:buNone/>
              <a:defRPr sz="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rtl="0" algn="l">
              <a:buNone/>
              <a:defRPr sz="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rtl="0" algn="l">
              <a:buNone/>
              <a:defRPr sz="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rtl="0" algn="l">
              <a:buNone/>
              <a:defRPr sz="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rtl="0" algn="l">
              <a:buNone/>
              <a:defRPr sz="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rtl="0" algn="l">
              <a:buNone/>
              <a:defRPr sz="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rtl="0" algn="l">
              <a:buNone/>
              <a:defRPr sz="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Copyright © 2024 NESPE.	</a:t>
            </a:r>
            <a:endParaRPr/>
          </a:p>
        </p:txBody>
      </p:sp>
      <p:pic>
        <p:nvPicPr>
          <p:cNvPr id="43" name="Google Shape;43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076050" y="9979073"/>
            <a:ext cx="180001" cy="17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06846" y="9979074"/>
            <a:ext cx="180001" cy="179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45250" y="9979073"/>
            <a:ext cx="179999" cy="179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/>
          <p:nvPr/>
        </p:nvSpPr>
        <p:spPr>
          <a:xfrm>
            <a:off x="3780000" y="-254"/>
            <a:ext cx="3780000" cy="1044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540000" y="540000"/>
            <a:ext cx="3024000" cy="387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539900" y="4590000"/>
            <a:ext cx="3024000" cy="3606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3870000" y="540000"/>
            <a:ext cx="3150000" cy="843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8.xml"/><Relationship Id="rId10" Type="http://schemas.openxmlformats.org/officeDocument/2006/relationships/slideLayout" Target="../slideLayouts/slideLayout7.xml"/><Relationship Id="rId13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9.xml"/><Relationship Id="rId1" Type="http://schemas.openxmlformats.org/officeDocument/2006/relationships/image" Target="../media/image2.png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1.xml"/><Relationship Id="rId9" Type="http://schemas.openxmlformats.org/officeDocument/2006/relationships/slideLayout" Target="../slideLayouts/slideLayout6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40000" y="540000"/>
            <a:ext cx="6480000" cy="9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Times New Roman"/>
              <a:buNone/>
              <a:defRPr b="1" sz="3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540000" y="1890000"/>
            <a:ext cx="6480000" cy="7383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3500" lIns="133500" spcFirstLastPara="1" rIns="133500" wrap="square" tIns="133500">
            <a:normAutofit/>
          </a:bodyPr>
          <a:lstStyle>
            <a:lvl1pPr indent="-3048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Times New Roman"/>
              <a:buChar char="●"/>
              <a:defRPr sz="1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048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Times New Roman"/>
              <a:buChar char="○"/>
              <a:defRPr sz="1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048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Times New Roman"/>
              <a:buChar char="■"/>
              <a:defRPr sz="1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048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Times New Roman"/>
              <a:buChar char="●"/>
              <a:defRPr sz="1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048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Times New Roman"/>
              <a:buChar char="○"/>
              <a:defRPr sz="1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048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Times New Roman"/>
              <a:buChar char="■"/>
              <a:defRPr sz="1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048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Times New Roman"/>
              <a:buChar char="●"/>
              <a:defRPr sz="1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048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Times New Roman"/>
              <a:buChar char="○"/>
              <a:defRPr sz="1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048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Times New Roman"/>
              <a:buChar char="■"/>
              <a:defRPr sz="1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p1"/>
          <p:cNvSpPr txBox="1"/>
          <p:nvPr/>
        </p:nvSpPr>
        <p:spPr>
          <a:xfrm>
            <a:off x="6566388" y="9441622"/>
            <a:ext cx="453600" cy="79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3500" lIns="133500" spcFirstLastPara="1" rIns="133500" wrap="square" tIns="1335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900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900">
              <a:solidFill>
                <a:srgbClr val="59595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p1"/>
          <p:cNvSpPr txBox="1"/>
          <p:nvPr/>
        </p:nvSpPr>
        <p:spPr>
          <a:xfrm>
            <a:off x="1973650" y="9840925"/>
            <a:ext cx="5165700" cy="45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3500" lIns="133500" spcFirstLastPara="1" rIns="106900" wrap="square" tIns="1335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Permitidas adaptações e criações para fins não comerciais, desde que atribuído crédito de autoria. </a:t>
            </a:r>
            <a:endParaRPr sz="900">
              <a:solidFill>
                <a:srgbClr val="59595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p1"/>
          <p:cNvSpPr txBox="1"/>
          <p:nvPr/>
        </p:nvSpPr>
        <p:spPr>
          <a:xfrm>
            <a:off x="394725" y="9840925"/>
            <a:ext cx="6625500" cy="45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3500" lIns="133500" spcFirstLastPara="1" rIns="106900" wrap="square" tIns="1335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Copyright © 2024 NESPE.	</a:t>
            </a:r>
            <a:endParaRPr sz="900">
              <a:solidFill>
                <a:srgbClr val="59595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" name="Google Shape;11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2076050" y="9979073"/>
            <a:ext cx="180001" cy="17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306846" y="9979074"/>
            <a:ext cx="180001" cy="179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45250" y="9979073"/>
            <a:ext cx="179999" cy="17999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4"/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340">
          <p15:clr>
            <a:srgbClr val="E46962"/>
          </p15:clr>
        </p15:guide>
        <p15:guide id="2" pos="4412">
          <p15:clr>
            <a:srgbClr val="E46962"/>
          </p15:clr>
        </p15:guide>
        <p15:guide id="3" orient="horz" pos="340">
          <p15:clr>
            <a:srgbClr val="E46962"/>
          </p15:clr>
        </p15:guide>
        <p15:guide id="4" pos="1077">
          <p15:clr>
            <a:srgbClr val="E46962"/>
          </p15:clr>
        </p15:guide>
        <p15:guide id="5" pos="1757">
          <p15:clr>
            <a:srgbClr val="E46962"/>
          </p15:clr>
        </p15:guide>
        <p15:guide id="6" pos="2438">
          <p15:clr>
            <a:srgbClr val="E46962"/>
          </p15:clr>
        </p15:guide>
        <p15:guide id="7" pos="3118">
          <p15:clr>
            <a:srgbClr val="E46962"/>
          </p15:clr>
        </p15:guide>
        <p15:guide id="8" pos="3798">
          <p15:clr>
            <a:srgbClr val="E46962"/>
          </p15:clr>
        </p15:guide>
        <p15:guide id="9" orient="horz" pos="1191">
          <p15:clr>
            <a:srgbClr val="E46962"/>
          </p15:clr>
        </p15:guide>
        <p15:guide id="10" pos="964">
          <p15:clr>
            <a:srgbClr val="E46962"/>
          </p15:clr>
        </p15:guide>
        <p15:guide id="11" pos="1644">
          <p15:clr>
            <a:srgbClr val="E46962"/>
          </p15:clr>
        </p15:guide>
        <p15:guide id="12" pos="2324">
          <p15:clr>
            <a:srgbClr val="E46962"/>
          </p15:clr>
        </p15:guide>
        <p15:guide id="13" pos="3005">
          <p15:clr>
            <a:srgbClr val="E46962"/>
          </p15:clr>
        </p15:guide>
        <p15:guide id="14" orient="horz" pos="6199">
          <p15:clr>
            <a:srgbClr val="E46962"/>
          </p15:clr>
        </p15:guide>
        <p15:guide id="15" pos="3685">
          <p15:clr>
            <a:srgbClr val="E46962"/>
          </p15:clr>
        </p15:guide>
        <p15:guide id="16" orient="horz" pos="1077">
          <p15:clr>
            <a:srgbClr val="E46962"/>
          </p15:clr>
        </p15:guide>
        <p15:guide id="17" orient="horz" pos="2041">
          <p15:clr>
            <a:srgbClr val="E46962"/>
          </p15:clr>
        </p15:guide>
        <p15:guide id="18" orient="horz" pos="2891">
          <p15:clr>
            <a:srgbClr val="E46962"/>
          </p15:clr>
        </p15:guide>
        <p15:guide id="19" orient="horz" pos="3742">
          <p15:clr>
            <a:srgbClr val="E46962"/>
          </p15:clr>
        </p15:guide>
        <p15:guide id="20" orient="horz" pos="4592">
          <p15:clr>
            <a:srgbClr val="E46962"/>
          </p15:clr>
        </p15:guide>
        <p15:guide id="21" orient="horz" pos="1928">
          <p15:clr>
            <a:srgbClr val="E46962"/>
          </p15:clr>
        </p15:guide>
        <p15:guide id="22" orient="horz" pos="2778">
          <p15:clr>
            <a:srgbClr val="E46962"/>
          </p15:clr>
        </p15:guide>
        <p15:guide id="23" orient="horz" pos="3628">
          <p15:clr>
            <a:srgbClr val="E46962"/>
          </p15:clr>
        </p15:guide>
        <p15:guide id="24" orient="horz" pos="4479">
          <p15:clr>
            <a:srgbClr val="E46962"/>
          </p15:clr>
        </p15:guide>
        <p15:guide id="25" orient="horz" pos="5329">
          <p15:clr>
            <a:srgbClr val="E46962"/>
          </p15:clr>
        </p15:guide>
        <p15:guide id="26" orient="horz" pos="5443">
          <p15:clr>
            <a:srgbClr val="E46962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3"/>
          <p:cNvSpPr txBox="1"/>
          <p:nvPr>
            <p:ph type="ctrTitle"/>
          </p:nvPr>
        </p:nvSpPr>
        <p:spPr>
          <a:xfrm>
            <a:off x="540000" y="1890000"/>
            <a:ext cx="6464700" cy="117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[Título Livro]</a:t>
            </a:r>
            <a:endParaRPr/>
          </a:p>
        </p:txBody>
      </p:sp>
      <p:sp>
        <p:nvSpPr>
          <p:cNvPr id="61" name="Google Shape;61;p13"/>
          <p:cNvSpPr txBox="1"/>
          <p:nvPr>
            <p:ph idx="1" type="subTitle"/>
          </p:nvPr>
        </p:nvSpPr>
        <p:spPr>
          <a:xfrm>
            <a:off x="533850" y="3240000"/>
            <a:ext cx="6464700" cy="117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[AUTOR]</a:t>
            </a:r>
            <a:endParaRPr sz="1800"/>
          </a:p>
        </p:txBody>
      </p:sp>
      <p:sp>
        <p:nvSpPr>
          <p:cNvPr id="62" name="Google Shape;62;p13"/>
          <p:cNvSpPr txBox="1"/>
          <p:nvPr>
            <p:ph idx="2" type="subTitle"/>
          </p:nvPr>
        </p:nvSpPr>
        <p:spPr>
          <a:xfrm>
            <a:off x="637650" y="4590000"/>
            <a:ext cx="6464700" cy="117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[Slogan, chamada ou frase de efeito]</a:t>
            </a:r>
            <a:endParaRPr/>
          </a:p>
        </p:txBody>
      </p:sp>
      <p:sp>
        <p:nvSpPr>
          <p:cNvPr id="63" name="Google Shape;63;p13"/>
          <p:cNvSpPr txBox="1"/>
          <p:nvPr>
            <p:ph type="ctrTitle"/>
          </p:nvPr>
        </p:nvSpPr>
        <p:spPr>
          <a:xfrm>
            <a:off x="457650" y="650625"/>
            <a:ext cx="6644700" cy="1059300"/>
          </a:xfrm>
          <a:prstGeom prst="rect">
            <a:avLst/>
          </a:prstGeom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3000"/>
              <a:t>BOOK PROPOSAL</a:t>
            </a:r>
            <a:endParaRPr sz="3000"/>
          </a:p>
        </p:txBody>
      </p:sp>
      <p:sp>
        <p:nvSpPr>
          <p:cNvPr id="64" name="Google Shape;64;p13"/>
          <p:cNvSpPr txBox="1"/>
          <p:nvPr/>
        </p:nvSpPr>
        <p:spPr>
          <a:xfrm>
            <a:off x="8306650" y="1105950"/>
            <a:ext cx="3163800" cy="27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-GB" sz="1800">
                <a:solidFill>
                  <a:srgbClr val="595959"/>
                </a:solidFill>
              </a:rPr>
              <a:t>Capa: </a:t>
            </a:r>
            <a:r>
              <a:rPr lang="en-GB" sz="1800">
                <a:solidFill>
                  <a:srgbClr val="595959"/>
                </a:solidFill>
              </a:rPr>
              <a:t>Inclua o título do livro, o nome do autor, e talvez  um slogan e uma imagem que represente o tema ou o tom do livro.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-4128300" y="540000"/>
            <a:ext cx="3926400" cy="90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595959"/>
                </a:solidFill>
              </a:rPr>
              <a:t>Este é um template para book proposal.</a:t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595959"/>
                </a:solidFill>
              </a:rPr>
              <a:t>Dicas:</a:t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AutoNum type="arabicPeriod"/>
            </a:pPr>
            <a:r>
              <a:rPr lang="en-GB" sz="1800">
                <a:solidFill>
                  <a:srgbClr val="595959"/>
                </a:solidFill>
              </a:rPr>
              <a:t>Você pode personalizá-lo como quiser, </a:t>
            </a:r>
            <a:endParaRPr sz="1800">
              <a:solidFill>
                <a:srgbClr val="59595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AutoNum type="arabicPeriod"/>
            </a:pPr>
            <a:r>
              <a:rPr lang="en-GB" sz="1800">
                <a:solidFill>
                  <a:srgbClr val="595959"/>
                </a:solidFill>
              </a:rPr>
              <a:t>Busque tipografia, alinhamentos, cores e imagens  que tenham a ver com o conteúdo do seu livro</a:t>
            </a:r>
            <a:endParaRPr sz="1800">
              <a:solidFill>
                <a:srgbClr val="59595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AutoNum type="arabicPeriod"/>
            </a:pPr>
            <a:r>
              <a:rPr lang="en-GB" sz="1800">
                <a:solidFill>
                  <a:srgbClr val="595959"/>
                </a:solidFill>
              </a:rPr>
              <a:t>Os tópicos podem ser reposicionados de acordo com a necessidade e novos tópicos podem ser incluídos. </a:t>
            </a:r>
            <a:endParaRPr sz="1800">
              <a:solidFill>
                <a:srgbClr val="59595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AutoNum type="arabicPeriod"/>
            </a:pPr>
            <a:r>
              <a:rPr lang="en-GB" sz="1800">
                <a:solidFill>
                  <a:srgbClr val="595959"/>
                </a:solidFill>
              </a:rPr>
              <a:t>Para ajudar no alinhamento, ative a visualização de linhas guia (Ver &gt; Guias &gt; Mostrar Guias) </a:t>
            </a:r>
            <a:endParaRPr sz="18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549150" y="539950"/>
            <a:ext cx="4221000" cy="9300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500">
                <a:solidFill>
                  <a:schemeClr val="dk1"/>
                </a:solidFill>
              </a:rPr>
              <a:t>Sinopse</a:t>
            </a:r>
            <a:endParaRPr b="1" sz="3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200"/>
              <a:t>[Faça  uma sinopse curta, que chame atenção ao que o seu livro tem de melhor]</a:t>
            </a:r>
            <a:endParaRPr sz="1200"/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/>
              <a:t>Referências literárias</a:t>
            </a:r>
            <a:endParaRPr b="1"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200"/>
              <a:t>Cite ou coloque imagens de livros que tenham a ver com o seu.</a:t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1" lang="en-GB" sz="3500">
                <a:solidFill>
                  <a:schemeClr val="dk1"/>
                </a:solidFill>
              </a:rPr>
              <a:t>Autor</a:t>
            </a:r>
            <a:endParaRPr b="1" sz="3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200"/>
              <a:t>[Mini-bio do autor. Chame atenção àquilo que tem a ver e pode ajudar a vender o livro: experiência prévia, autor já publicado,  se o autor já ganhou algum prêmio, presença nas mídias etc]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[XX] anos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Cidade, Estado, país.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/>
              <a:t>E-mail:</a:t>
            </a:r>
            <a:endParaRPr b="1"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/>
              <a:t>Links para mídias sociais:</a:t>
            </a:r>
            <a:endParaRPr b="1"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Outras obras do autor: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t/>
            </a:r>
            <a:endParaRPr b="1" sz="3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180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71" name="Google Shape;71;p14"/>
          <p:cNvSpPr txBox="1"/>
          <p:nvPr>
            <p:ph idx="3" type="body"/>
          </p:nvPr>
        </p:nvSpPr>
        <p:spPr>
          <a:xfrm>
            <a:off x="4950000" y="540000"/>
            <a:ext cx="2070000" cy="9300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500">
                <a:solidFill>
                  <a:schemeClr val="dk1"/>
                </a:solidFill>
              </a:rPr>
              <a:t>Sobre</a:t>
            </a:r>
            <a:endParaRPr b="1"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200"/>
              <a:t>[Especificar o gênero e subgênero do seu livro e a Forma literária: (narração 1ª ou 3ª pessoa; linear; flashback; autoficção, etc)]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/>
              <a:t>Palavras-chave</a:t>
            </a:r>
            <a:endParaRPr b="1"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/>
              <a:t>[palavra-chave 1]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/>
              <a:t>[palavra-chave 2]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/>
              <a:t>[palavra-chave 3]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/>
              <a:t>[palavra-chave 4]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[palavra-chave 5]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/>
              <a:t>Público-alvo</a:t>
            </a:r>
            <a:endParaRPr b="1"/>
          </a:p>
          <a:p>
            <a:pPr indent="-3048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Público-alvo 1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Público-alvo 2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Público-alvo 3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/>
              <a:t>Especificações</a:t>
            </a:r>
            <a:endParaRPr b="1"/>
          </a:p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200"/>
              <a:t>[XXXXXX] Caracteres com espaço</a:t>
            </a:r>
            <a:endParaRPr sz="1200"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[XX] Capítulos em [XX] partes etc</a:t>
            </a:r>
            <a:endParaRPr sz="1200"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[Estado do manuscrito: (terminado; falta uma revisão; faltam capítulos)]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[Direitos adquiridos: já foi vendido para outros idiomas; adaptações diversas?]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/>
              <a:t>[Prêmios: (venceu algum prêmio?)] </a:t>
            </a:r>
            <a:endParaRPr b="1"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4"/>
          <p:cNvSpPr txBox="1"/>
          <p:nvPr/>
        </p:nvSpPr>
        <p:spPr>
          <a:xfrm>
            <a:off x="-3773375" y="540000"/>
            <a:ext cx="3346500" cy="93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595959"/>
                </a:solidFill>
              </a:rPr>
              <a:t>Esta página é o </a:t>
            </a:r>
            <a:r>
              <a:rPr b="1" lang="en-GB" sz="1800">
                <a:solidFill>
                  <a:srgbClr val="595959"/>
                </a:solidFill>
              </a:rPr>
              <a:t>Resumo Executivo: </a:t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595959"/>
                </a:solidFill>
              </a:rPr>
              <a:t>Uma </a:t>
            </a:r>
            <a:r>
              <a:rPr b="1" lang="en-GB" sz="1800">
                <a:solidFill>
                  <a:srgbClr val="595959"/>
                </a:solidFill>
              </a:rPr>
              <a:t>breve</a:t>
            </a:r>
            <a:r>
              <a:rPr lang="en-GB" sz="1800">
                <a:solidFill>
                  <a:srgbClr val="595959"/>
                </a:solidFill>
              </a:rPr>
              <a:t> visão geral do livro. </a:t>
            </a:r>
            <a:r>
              <a:rPr b="1" lang="en-GB" sz="1800">
                <a:solidFill>
                  <a:srgbClr val="595959"/>
                </a:solidFill>
              </a:rPr>
              <a:t>Este é o primeiro "gancho" para capturar o interesse.</a:t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595959"/>
                </a:solidFill>
              </a:rPr>
              <a:t>A sinopse aqui deve ser curta e cativante.</a:t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595959"/>
                </a:solidFill>
              </a:rPr>
              <a:t>Autor</a:t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595959"/>
                </a:solidFill>
              </a:rPr>
              <a:t>Se você é um autor conhecido, talvez seja interessante criar uma página somente com as informações sobre o autor, Não esqueça de incluir meios de contato, links para redes sociais, idade e local onde mora </a:t>
            </a:r>
            <a:endParaRPr sz="1800">
              <a:solidFill>
                <a:srgbClr val="595959"/>
              </a:solidFill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7986875" y="539950"/>
            <a:ext cx="3346500" cy="93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595959"/>
                </a:solidFill>
              </a:rPr>
              <a:t>Sobre</a:t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595959"/>
                </a:solidFill>
              </a:rPr>
              <a:t>Nessa coluna entram tópicos e palavras-chave curtas, diretas e rápidas. 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595959"/>
                </a:solidFill>
              </a:rPr>
              <a:t>O agente literário ou editor tem muito pouco tempo para avaliar seu trabalho e é aqui que ele vai decidir se lerá a próxima página.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595959"/>
                </a:solidFill>
              </a:rPr>
              <a:t>Especificações</a:t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595959"/>
                </a:solidFill>
              </a:rPr>
              <a:t>Aqui você adiciona informações sobre o </a:t>
            </a:r>
            <a:r>
              <a:rPr i="1" lang="en-GB" sz="1800">
                <a:solidFill>
                  <a:srgbClr val="595959"/>
                </a:solidFill>
              </a:rPr>
              <a:t>status</a:t>
            </a:r>
            <a:r>
              <a:rPr lang="en-GB" sz="1800">
                <a:solidFill>
                  <a:srgbClr val="595959"/>
                </a:solidFill>
              </a:rPr>
              <a:t> do seu livro. 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595959"/>
                </a:solidFill>
              </a:rPr>
              <a:t>É importante dizer quantos caracteres e capítulos seu livro tem, para que o editor tenha uma noção do tamanho e do custo que ele terá se decidir pela publicação. 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595959"/>
                </a:solidFill>
              </a:rPr>
              <a:t>Se o livro já ganhou algum prêmio, não esqueça de avisar.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595959"/>
                </a:solidFill>
              </a:rPr>
              <a:t>IMPORTANTE: prêmios que o livro recebeu devem entrar em especificações e prêmios recebidos pelo autor (por outras obras) devem entrar na bio do autor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type="title"/>
          </p:nvPr>
        </p:nvSpPr>
        <p:spPr>
          <a:xfrm>
            <a:off x="540000" y="540000"/>
            <a:ext cx="6480000" cy="908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/>
              <a:t>Sinopse detalhada</a:t>
            </a:r>
            <a:endParaRPr sz="3500"/>
          </a:p>
        </p:txBody>
      </p:sp>
      <p:sp>
        <p:nvSpPr>
          <p:cNvPr id="79" name="Google Shape;79;p15"/>
          <p:cNvSpPr txBox="1"/>
          <p:nvPr>
            <p:ph idx="1" type="body"/>
          </p:nvPr>
        </p:nvSpPr>
        <p:spPr>
          <a:xfrm>
            <a:off x="540000" y="1890000"/>
            <a:ext cx="6480000" cy="7383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800"/>
              </a:spcAft>
              <a:buNone/>
            </a:pPr>
            <a:r>
              <a:rPr lang="en-GB"/>
              <a:t>[Uma descrição completa do livro, incluindo a trama, personagens principais, e os conflitos ou temas principais. Essa parte deve ser envolvente e bem escrita, como um reflexo do livro]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549150" y="540000"/>
            <a:ext cx="6394500" cy="117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/>
              <a:t>Análise de mercado</a:t>
            </a:r>
            <a:endParaRPr sz="3500"/>
          </a:p>
        </p:txBody>
      </p:sp>
      <p:sp>
        <p:nvSpPr>
          <p:cNvPr id="85" name="Google Shape;85;p16"/>
          <p:cNvSpPr txBox="1"/>
          <p:nvPr>
            <p:ph idx="3" type="body"/>
          </p:nvPr>
        </p:nvSpPr>
        <p:spPr>
          <a:xfrm>
            <a:off x="549150" y="1890000"/>
            <a:ext cx="3141000" cy="9300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/>
              <a:t>Público-alvo</a:t>
            </a:r>
            <a:endParaRPr b="1"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200"/>
              <a:t>Este xxx tem como público-alvo leitores xxxx interessados em xxx de xxxx, especialmente aqueles que apreciam xxxxx que combinam xxxx com xxxx. É provável que o livro também seja atraente para fãs de xxxx, xxxx e do gênero xxxx (como xxxxx).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/>
              <a:t>Lacunas no Mercado</a:t>
            </a:r>
            <a:endParaRPr b="1"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200"/>
              <a:t>Meu XXXX preenche uma lacuna ao oferecer uma abordagem XXXX para a XXXXX, explorando XXXXX. A narrativa também explora temas XXXX como XXXXXX.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/>
              <a:t>Vendas e Tendências</a:t>
            </a:r>
            <a:endParaRPr b="1"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200"/>
              <a:t>Recentemente, XXXX  tiveram um aumento de interesse entre leitores XXX. Obras como XXX e XXXX alcançaram sucesso significativo, indicando que há um mercado crescente para histórias que XXXXX.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6"/>
          <p:cNvSpPr txBox="1"/>
          <p:nvPr>
            <p:ph idx="3" type="body"/>
          </p:nvPr>
        </p:nvSpPr>
        <p:spPr>
          <a:xfrm>
            <a:off x="3870000" y="1890000"/>
            <a:ext cx="3141000" cy="9300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/>
              <a:t>Comparativos de Mercado</a:t>
            </a:r>
            <a:endParaRPr b="1"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 sz="1200"/>
              <a:t>Livro 1</a:t>
            </a:r>
            <a:endParaRPr b="1"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/>
              <a:t>Público-Alvo: XXX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/>
              <a:t>Similaridades: XXXX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/>
              <a:t>Diferenciais: XXXX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200"/>
              <a:t>Livro 2</a:t>
            </a:r>
            <a:endParaRPr b="1"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/>
              <a:t>Público-Alvo: XXX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/>
              <a:t>Similaridades: XXXX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Diferenciais: XXXX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 sz="1200"/>
              <a:t>Livro 3</a:t>
            </a:r>
            <a:endParaRPr b="1"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Público-Alvo: XXX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Similaridades: XXXX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/>
              <a:t>Diferenciais: XXXX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6"/>
          <p:cNvSpPr txBox="1"/>
          <p:nvPr/>
        </p:nvSpPr>
        <p:spPr>
          <a:xfrm>
            <a:off x="-3547025" y="569550"/>
            <a:ext cx="3346500" cy="93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595959"/>
                </a:solidFill>
              </a:rPr>
              <a:t>Público-alvo</a:t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595959"/>
                </a:solidFill>
              </a:rPr>
              <a:t>Escreva quem são os leitores do seu livro </a:t>
            </a:r>
            <a:r>
              <a:rPr lang="en-GB" sz="1800">
                <a:solidFill>
                  <a:schemeClr val="dk2"/>
                </a:solidFill>
              </a:rPr>
              <a:t>e porque</a:t>
            </a:r>
            <a:r>
              <a:rPr lang="en-GB" sz="1800">
                <a:solidFill>
                  <a:srgbClr val="595959"/>
                </a:solidFill>
              </a:rPr>
              <a:t> vão ler seu livro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595959"/>
                </a:solidFill>
              </a:rPr>
              <a:t>Lacuna de mercado</a:t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595959"/>
                </a:solidFill>
              </a:rPr>
              <a:t>O que seu livro tem de diferente dos outros que poderia ajudar a preencher uma espaço em que haja leitores mas não muitos livros sobre o tema.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595959"/>
                </a:solidFill>
              </a:rPr>
              <a:t>Vendas e tendências</a:t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595959"/>
                </a:solidFill>
              </a:rPr>
              <a:t>Demonstre que você conhece o mercado dizendo o porque o seu livro tem potencial de vendas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</p:txBody>
      </p:sp>
      <p:sp>
        <p:nvSpPr>
          <p:cNvPr id="88" name="Google Shape;88;p16"/>
          <p:cNvSpPr txBox="1"/>
          <p:nvPr/>
        </p:nvSpPr>
        <p:spPr>
          <a:xfrm>
            <a:off x="7896825" y="569550"/>
            <a:ext cx="3346500" cy="93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595959"/>
                </a:solidFill>
              </a:rPr>
              <a:t>Comparativo de mercado</a:t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595959"/>
                </a:solidFill>
              </a:rPr>
              <a:t>Escolha cerca de três livros semelhantes ao seu. Pontue as similaridades entre eles e realce os diferenciais que fazem o seu livro ser </a:t>
            </a:r>
            <a:r>
              <a:rPr lang="en-GB" sz="1800">
                <a:solidFill>
                  <a:srgbClr val="595959"/>
                </a:solidFill>
              </a:rPr>
              <a:t>potencialmente</a:t>
            </a:r>
            <a:r>
              <a:rPr lang="en-GB" sz="1800">
                <a:solidFill>
                  <a:srgbClr val="595959"/>
                </a:solidFill>
              </a:rPr>
              <a:t> melhor do que eles.</a:t>
            </a:r>
            <a:endParaRPr sz="18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>
            <p:ph type="title"/>
          </p:nvPr>
        </p:nvSpPr>
        <p:spPr>
          <a:xfrm>
            <a:off x="549150" y="540000"/>
            <a:ext cx="6394500" cy="117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Plano de Marketing</a:t>
            </a:r>
            <a:endParaRPr sz="3500"/>
          </a:p>
        </p:txBody>
      </p:sp>
      <p:sp>
        <p:nvSpPr>
          <p:cNvPr id="94" name="Google Shape;94;p17"/>
          <p:cNvSpPr txBox="1"/>
          <p:nvPr>
            <p:ph idx="3" type="body"/>
          </p:nvPr>
        </p:nvSpPr>
        <p:spPr>
          <a:xfrm>
            <a:off x="549150" y="1890000"/>
            <a:ext cx="3141000" cy="7950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/>
              <a:t>Plataformas digitais e redes sociais</a:t>
            </a:r>
            <a:endParaRPr b="1"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 sz="1200"/>
              <a:t>Blog e Website Pessoal:</a:t>
            </a:r>
            <a:r>
              <a:rPr lang="en-GB" sz="1200"/>
              <a:t> Pretendo criar uma série de posts sobre XXXX fiz, fornecendo contexto adicional para a narrativa. Esses posts serão compartilhados no meu blog e no site dedicado ao livro, envolvendo leitores que gostam de aprender mais sobre o processo de escrita e os temas abordados.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/>
              <a:t>Newsletter:</a:t>
            </a:r>
            <a:r>
              <a:rPr lang="en-GB" sz="1200"/>
              <a:t> Tenho uma lista de email com mais de XXXX assinantes, que será usada para enviar atualizações exclusivas, trechos do livro e informações sobre eventos futuros.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/>
              <a:t>Redes Sociais:</a:t>
            </a:r>
            <a:r>
              <a:rPr lang="en-GB" sz="1200"/>
              <a:t> Compartilharei conteúdo envolvente no XXX, XXX e XXX, incluindo artes, citações inspiradoras e discussões ao vivo com outros autores e leitores.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/>
              <a:t>Engajamento público e parcerias com influenciadores</a:t>
            </a:r>
            <a:endParaRPr b="1"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 sz="1200"/>
              <a:t>Influenciadores: </a:t>
            </a:r>
            <a:r>
              <a:rPr lang="en-GB" sz="1200"/>
              <a:t>identificarei influenciadores literários com um público interessado em XXX para fornecer cópias do livro e convidá-los para criar conteúdo sobre a obra.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/>
              <a:t>Pré-venda: </a:t>
            </a:r>
            <a:r>
              <a:rPr lang="en-GB" sz="1200"/>
              <a:t>organizarei campanhas com brindes e trechos de capítulos, incentivando leitores a reservar suas cópias antes do lançamento.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7"/>
          <p:cNvSpPr txBox="1"/>
          <p:nvPr>
            <p:ph idx="3" type="body"/>
          </p:nvPr>
        </p:nvSpPr>
        <p:spPr>
          <a:xfrm>
            <a:off x="3870000" y="1890000"/>
            <a:ext cx="3141000" cy="7950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/>
              <a:t>Parcerias e eventos</a:t>
            </a:r>
            <a:endParaRPr b="1"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200"/>
              <a:t>Livrarias e Clubes de Leitura:</a:t>
            </a:r>
            <a:r>
              <a:rPr lang="en-GB" sz="1200"/>
              <a:t> Já tenho parcerias prévias com XXX livrarias, onde farei sessões de autógrafos e participarei de discussões com clubes de leitura interessados no livro. Vou fornecer guias de discussão para esses clubes, incentivando conversas sobre os temas do livro.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/>
              <a:t>Podcasts e Vídeos:</a:t>
            </a:r>
            <a:r>
              <a:rPr lang="en-GB" sz="1200"/>
              <a:t> Planejo gravar episódios em podcasts populares e produzir vídeos curtos para canais no YouTube que abordam XXXX e literatura em geral. Isso ajudará a alcançar um público mais amplo e interessado.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Feiras e Conferências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Estou disponível para participar de feiras literárias, dando palestras e participando de painéis sobre XXXX. Isso fornecerá visibilidade direta do livro e networking com profissionais da indústria.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t/>
            </a:r>
            <a:endParaRPr b="1"/>
          </a:p>
        </p:txBody>
      </p:sp>
      <p:sp>
        <p:nvSpPr>
          <p:cNvPr id="96" name="Google Shape;96;p17"/>
          <p:cNvSpPr txBox="1"/>
          <p:nvPr/>
        </p:nvSpPr>
        <p:spPr>
          <a:xfrm>
            <a:off x="7986875" y="539950"/>
            <a:ext cx="3346500" cy="93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595959"/>
                </a:solidFill>
              </a:rPr>
              <a:t>Plano de marketing</a:t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595959"/>
                </a:solidFill>
              </a:rPr>
              <a:t>Coloque aqui tudo que você, autor, pode fazer para ajudar na venda do livro. 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595959"/>
                </a:solidFill>
              </a:rPr>
              <a:t>Não coloque o que você espera que a editora faça: é no mínimo deselegante.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/>
          <p:nvPr>
            <p:ph type="title"/>
          </p:nvPr>
        </p:nvSpPr>
        <p:spPr>
          <a:xfrm>
            <a:off x="540000" y="540000"/>
            <a:ext cx="6480000" cy="908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Degustação</a:t>
            </a:r>
            <a:endParaRPr/>
          </a:p>
        </p:txBody>
      </p:sp>
      <p:sp>
        <p:nvSpPr>
          <p:cNvPr id="102" name="Google Shape;102;p18"/>
          <p:cNvSpPr txBox="1"/>
          <p:nvPr>
            <p:ph idx="1" type="body"/>
          </p:nvPr>
        </p:nvSpPr>
        <p:spPr>
          <a:xfrm>
            <a:off x="540000" y="1890000"/>
            <a:ext cx="6480000" cy="7383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800"/>
              </a:spcAft>
              <a:buNone/>
            </a:pPr>
            <a:r>
              <a:rPr lang="en-GB"/>
              <a:t>[inserir trecho interessante do livro. Se necessário, situe o leitor previamente]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