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440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ff864e2cda_0_30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ff864e2cd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f864e2cda_0_40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f864e2cd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f864e2cda_0_59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ff864e2cd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ff864e2cda_0_70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ff864e2cd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ff864e2cda_0_92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ff864e2cd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ff864e2cda_0_64:notes"/>
          <p:cNvSpPr/>
          <p:nvPr>
            <p:ph idx="2" type="sldImg"/>
          </p:nvPr>
        </p:nvSpPr>
        <p:spPr>
          <a:xfrm>
            <a:off x="2187789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ff864e2cd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540000" y="189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533850" y="324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17" name="Google Shape;17;p2"/>
          <p:cNvSpPr txBox="1"/>
          <p:nvPr>
            <p:ph idx="2" type="subTitle"/>
          </p:nvPr>
        </p:nvSpPr>
        <p:spPr>
          <a:xfrm>
            <a:off x="561450" y="594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6066">
          <p15:clr>
            <a:srgbClr val="E46962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133500" lIns="133500" spcFirstLastPara="1" rIns="133500" wrap="square" tIns="13350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3240000"/>
            <a:ext cx="6480000" cy="1708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540000" y="1890000"/>
            <a:ext cx="6480000" cy="738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40000" y="1890000"/>
            <a:ext cx="3024900" cy="795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3870000" y="1890000"/>
            <a:ext cx="3134700" cy="795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549150" y="540000"/>
            <a:ext cx="3140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549150" y="1890000"/>
            <a:ext cx="3140700" cy="25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2" name="Google Shape;32;p7"/>
          <p:cNvSpPr txBox="1"/>
          <p:nvPr>
            <p:ph idx="2" type="title"/>
          </p:nvPr>
        </p:nvSpPr>
        <p:spPr>
          <a:xfrm>
            <a:off x="3879300" y="508350"/>
            <a:ext cx="3140700" cy="120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3" name="Google Shape;33;p7"/>
          <p:cNvSpPr txBox="1"/>
          <p:nvPr>
            <p:ph idx="3" type="body"/>
          </p:nvPr>
        </p:nvSpPr>
        <p:spPr>
          <a:xfrm>
            <a:off x="3879300" y="1889850"/>
            <a:ext cx="3140700" cy="25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4" name="Google Shape;34;p7"/>
          <p:cNvSpPr txBox="1"/>
          <p:nvPr>
            <p:ph idx="4" type="title"/>
          </p:nvPr>
        </p:nvSpPr>
        <p:spPr>
          <a:xfrm>
            <a:off x="544575" y="4621650"/>
            <a:ext cx="3140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5" name="Google Shape;35;p7"/>
          <p:cNvSpPr txBox="1"/>
          <p:nvPr>
            <p:ph idx="5" type="body"/>
          </p:nvPr>
        </p:nvSpPr>
        <p:spPr>
          <a:xfrm>
            <a:off x="544575" y="5971650"/>
            <a:ext cx="3140700" cy="38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6" type="title"/>
          </p:nvPr>
        </p:nvSpPr>
        <p:spPr>
          <a:xfrm>
            <a:off x="3874725" y="4590000"/>
            <a:ext cx="3140700" cy="120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7" name="Google Shape;37;p7"/>
          <p:cNvSpPr txBox="1"/>
          <p:nvPr>
            <p:ph idx="7" type="body"/>
          </p:nvPr>
        </p:nvSpPr>
        <p:spPr>
          <a:xfrm>
            <a:off x="3874725" y="5971500"/>
            <a:ext cx="3140700" cy="38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540000" y="540000"/>
            <a:ext cx="5310000" cy="867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394725" y="9840925"/>
            <a:ext cx="66255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8"/>
          <p:cNvSpPr txBox="1"/>
          <p:nvPr>
            <p:ph idx="2" type="sldNum"/>
          </p:nvPr>
        </p:nvSpPr>
        <p:spPr>
          <a:xfrm>
            <a:off x="1973650" y="9840925"/>
            <a:ext cx="51657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500" lIns="133500" spcFirstLastPara="1" rIns="106900" wrap="square" tIns="133500">
            <a:normAutofit/>
          </a:bodyPr>
          <a:lstStyle>
            <a:lvl1pPr lvl="0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 algn="r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Permitidas adaptações e criações para fins não comerciais, desde que atribuído crédito de autoria. </a:t>
            </a:r>
            <a:endParaRPr/>
          </a:p>
        </p:txBody>
      </p:sp>
      <p:sp>
        <p:nvSpPr>
          <p:cNvPr id="42" name="Google Shape;42;p8"/>
          <p:cNvSpPr txBox="1"/>
          <p:nvPr>
            <p:ph idx="3" type="sldNum"/>
          </p:nvPr>
        </p:nvSpPr>
        <p:spPr>
          <a:xfrm>
            <a:off x="394725" y="9840925"/>
            <a:ext cx="66255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500" lIns="133500" spcFirstLastPara="1" rIns="106900" wrap="square" tIns="133500">
            <a:normAutofit/>
          </a:bodyPr>
          <a:lstStyle>
            <a:lvl1pPr lvl="0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 algn="l">
              <a:buNone/>
              <a:defRPr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Copyright © 2024 NESPE.	</a:t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6050" y="9979073"/>
            <a:ext cx="180001" cy="17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6846" y="9979074"/>
            <a:ext cx="180001" cy="179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5250" y="9979073"/>
            <a:ext cx="179999" cy="17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540000" y="540000"/>
            <a:ext cx="3024000" cy="38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539900" y="4590000"/>
            <a:ext cx="3024000" cy="360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3870000" y="540000"/>
            <a:ext cx="3150000" cy="843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Times New Roman"/>
              <a:buNone/>
              <a:defRPr b="1" sz="3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40000" y="1890000"/>
            <a:ext cx="6480000" cy="73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33500" lIns="133500" spcFirstLastPara="1" rIns="133500" wrap="square" tIns="13350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●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○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■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●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○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■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●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○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imes New Roman"/>
              <a:buChar char="■"/>
              <a:def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6566388" y="9441622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500" lIns="133500" spcFirstLastPara="1" rIns="133500" wrap="square" tIns="1335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9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9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1973650" y="9840925"/>
            <a:ext cx="51657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500" lIns="133500" spcFirstLastPara="1" rIns="106900" wrap="square" tIns="1335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Permitidas adaptações e criações para fins não comerciais, desde que atribuído crédito de autoria. </a:t>
            </a:r>
            <a:endParaRPr sz="9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94725" y="9840925"/>
            <a:ext cx="66255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500" lIns="133500" spcFirstLastPara="1" rIns="106900" wrap="square" tIns="1335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© 2024 NESPE.	</a:t>
            </a:r>
            <a:endParaRPr sz="9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2076050" y="9979073"/>
            <a:ext cx="180001" cy="17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06846" y="9979074"/>
            <a:ext cx="180001" cy="179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5250" y="9979073"/>
            <a:ext cx="179999" cy="1799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340">
          <p15:clr>
            <a:srgbClr val="E46962"/>
          </p15:clr>
        </p15:guide>
        <p15:guide id="2" pos="4412">
          <p15:clr>
            <a:srgbClr val="E46962"/>
          </p15:clr>
        </p15:guide>
        <p15:guide id="3" orient="horz" pos="340">
          <p15:clr>
            <a:srgbClr val="E46962"/>
          </p15:clr>
        </p15:guide>
        <p15:guide id="4" pos="1077">
          <p15:clr>
            <a:srgbClr val="E46962"/>
          </p15:clr>
        </p15:guide>
        <p15:guide id="5" pos="1757">
          <p15:clr>
            <a:srgbClr val="E46962"/>
          </p15:clr>
        </p15:guide>
        <p15:guide id="6" pos="2438">
          <p15:clr>
            <a:srgbClr val="E46962"/>
          </p15:clr>
        </p15:guide>
        <p15:guide id="7" pos="3118">
          <p15:clr>
            <a:srgbClr val="E46962"/>
          </p15:clr>
        </p15:guide>
        <p15:guide id="8" pos="3798">
          <p15:clr>
            <a:srgbClr val="E46962"/>
          </p15:clr>
        </p15:guide>
        <p15:guide id="9" orient="horz" pos="1191">
          <p15:clr>
            <a:srgbClr val="E46962"/>
          </p15:clr>
        </p15:guide>
        <p15:guide id="10" pos="964">
          <p15:clr>
            <a:srgbClr val="E46962"/>
          </p15:clr>
        </p15:guide>
        <p15:guide id="11" pos="1644">
          <p15:clr>
            <a:srgbClr val="E46962"/>
          </p15:clr>
        </p15:guide>
        <p15:guide id="12" pos="2324">
          <p15:clr>
            <a:srgbClr val="E46962"/>
          </p15:clr>
        </p15:guide>
        <p15:guide id="13" pos="3005">
          <p15:clr>
            <a:srgbClr val="E46962"/>
          </p15:clr>
        </p15:guide>
        <p15:guide id="14" orient="horz" pos="6199">
          <p15:clr>
            <a:srgbClr val="E46962"/>
          </p15:clr>
        </p15:guide>
        <p15:guide id="15" pos="3685">
          <p15:clr>
            <a:srgbClr val="E46962"/>
          </p15:clr>
        </p15:guide>
        <p15:guide id="16" orient="horz" pos="1077">
          <p15:clr>
            <a:srgbClr val="E46962"/>
          </p15:clr>
        </p15:guide>
        <p15:guide id="17" orient="horz" pos="2041">
          <p15:clr>
            <a:srgbClr val="E46962"/>
          </p15:clr>
        </p15:guide>
        <p15:guide id="18" orient="horz" pos="2891">
          <p15:clr>
            <a:srgbClr val="E46962"/>
          </p15:clr>
        </p15:guide>
        <p15:guide id="19" orient="horz" pos="3742">
          <p15:clr>
            <a:srgbClr val="E46962"/>
          </p15:clr>
        </p15:guide>
        <p15:guide id="20" orient="horz" pos="4592">
          <p15:clr>
            <a:srgbClr val="E46962"/>
          </p15:clr>
        </p15:guide>
        <p15:guide id="21" orient="horz" pos="1928">
          <p15:clr>
            <a:srgbClr val="E46962"/>
          </p15:clr>
        </p15:guide>
        <p15:guide id="22" orient="horz" pos="2778">
          <p15:clr>
            <a:srgbClr val="E46962"/>
          </p15:clr>
        </p15:guide>
        <p15:guide id="23" orient="horz" pos="3628">
          <p15:clr>
            <a:srgbClr val="E46962"/>
          </p15:clr>
        </p15:guide>
        <p15:guide id="24" orient="horz" pos="4479">
          <p15:clr>
            <a:srgbClr val="E46962"/>
          </p15:clr>
        </p15:guide>
        <p15:guide id="25" orient="horz" pos="5329">
          <p15:clr>
            <a:srgbClr val="E46962"/>
          </p15:clr>
        </p15:guide>
        <p15:guide id="26" orient="horz" pos="5443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ctrTitle"/>
          </p:nvPr>
        </p:nvSpPr>
        <p:spPr>
          <a:xfrm>
            <a:off x="540000" y="189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[Título Livro]</a:t>
            </a:r>
            <a:endParaRPr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533850" y="324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[AUTOR]</a:t>
            </a:r>
            <a:endParaRPr sz="1800"/>
          </a:p>
        </p:txBody>
      </p:sp>
      <p:sp>
        <p:nvSpPr>
          <p:cNvPr id="62" name="Google Shape;62;p13"/>
          <p:cNvSpPr txBox="1"/>
          <p:nvPr>
            <p:ph idx="2" type="subTitle"/>
          </p:nvPr>
        </p:nvSpPr>
        <p:spPr>
          <a:xfrm>
            <a:off x="637650" y="4590000"/>
            <a:ext cx="64647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[Slogan, chamada ou frase de efeito]</a:t>
            </a:r>
            <a:endParaRPr/>
          </a:p>
        </p:txBody>
      </p:sp>
      <p:sp>
        <p:nvSpPr>
          <p:cNvPr id="63" name="Google Shape;63;p13"/>
          <p:cNvSpPr txBox="1"/>
          <p:nvPr>
            <p:ph type="ctrTitle"/>
          </p:nvPr>
        </p:nvSpPr>
        <p:spPr>
          <a:xfrm>
            <a:off x="457650" y="650625"/>
            <a:ext cx="6644700" cy="1059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000"/>
              <a:t>BOOK PROPOSAL</a:t>
            </a:r>
            <a:endParaRPr sz="3000"/>
          </a:p>
        </p:txBody>
      </p:sp>
      <p:sp>
        <p:nvSpPr>
          <p:cNvPr id="64" name="Google Shape;64;p13"/>
          <p:cNvSpPr txBox="1"/>
          <p:nvPr/>
        </p:nvSpPr>
        <p:spPr>
          <a:xfrm>
            <a:off x="8306650" y="1105950"/>
            <a:ext cx="3163800" cy="27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1800">
                <a:solidFill>
                  <a:srgbClr val="595959"/>
                </a:solidFill>
              </a:rPr>
              <a:t>Capa: </a:t>
            </a:r>
            <a:r>
              <a:rPr lang="en-GB" sz="1800">
                <a:solidFill>
                  <a:srgbClr val="595959"/>
                </a:solidFill>
              </a:rPr>
              <a:t>Inclua o título do livro, o nome do autor, e talvez  um slogan e uma imagem que represente o tema ou o tom do livro.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-4128300" y="540000"/>
            <a:ext cx="3926400" cy="90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Este é um template para book proposal.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Dicas: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GB" sz="1800">
                <a:solidFill>
                  <a:srgbClr val="595959"/>
                </a:solidFill>
              </a:rPr>
              <a:t>Você pode personalizá-lo como quiser, 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GB" sz="1800">
                <a:solidFill>
                  <a:srgbClr val="595959"/>
                </a:solidFill>
              </a:rPr>
              <a:t>Busque tipografia, alinhamentos, cores e imagens  que tenham a ver com o conteúdo do seu livro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GB" sz="1800">
                <a:solidFill>
                  <a:srgbClr val="595959"/>
                </a:solidFill>
              </a:rPr>
              <a:t>Os tópicos podem ser reposicionados de acordo com a necessidade e novos tópicos podem ser incluídos. 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GB" sz="1800">
                <a:solidFill>
                  <a:srgbClr val="595959"/>
                </a:solidFill>
              </a:rPr>
              <a:t>Para ajudar no alinhamento, ative a visualização de linhas guia (Ver &gt; Guias &gt; Mostrar Guias) 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549150" y="539950"/>
            <a:ext cx="4221000" cy="930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500">
                <a:solidFill>
                  <a:schemeClr val="dk1"/>
                </a:solidFill>
              </a:rPr>
              <a:t>Sinopse</a:t>
            </a:r>
            <a:endParaRPr b="1" sz="3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[Faça  uma sinopse curta, que chame atenção ao que o seu livro tem de melhor]</a:t>
            </a:r>
            <a:endParaRPr sz="1200"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Referências literárias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Cite ou coloque imagens de livros que tenham a ver com o seu.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1"/>
                </a:solidFill>
              </a:rPr>
              <a:t>Autor</a:t>
            </a:r>
            <a:endParaRPr b="1" sz="3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[Mini-bio do autor. Chame atenção àquilo que tem a ver e pode ajudar a vender o livro: experiência prévia, autor já publicado,  se o autor já ganhou algum prêmio, presença nas mídias etc]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[XX] anos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Cidade, Estado, país.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E-mail: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Links para mídias sociais: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Outras obras do autor: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18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71" name="Google Shape;71;p14"/>
          <p:cNvSpPr txBox="1"/>
          <p:nvPr>
            <p:ph idx="3" type="body"/>
          </p:nvPr>
        </p:nvSpPr>
        <p:spPr>
          <a:xfrm>
            <a:off x="4950000" y="540000"/>
            <a:ext cx="2070000" cy="930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1"/>
                </a:solidFill>
              </a:rPr>
              <a:t>Sobre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[Especificar o gênero e subgênero do seu livro e a Forma literária: (narração 1ª ou 3ª pessoa; linear; flashback; autoficção, etc)]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Palavras-chave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[palavra-chave 1]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[palavra-chave 2]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[palavra-chave 3]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[palavra-chave 4]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[palavra-chave 5]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Público-alvo</a:t>
            </a:r>
            <a:endParaRPr b="1"/>
          </a:p>
          <a:p>
            <a:pPr indent="-3048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Público-alvo 1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Público-alvo 2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Público-alvo 3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Especificações</a:t>
            </a:r>
            <a:endParaRPr b="1"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[XXXXXX] Caracteres com espaço</a:t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[XX] Capítulos em [XX] partes etc</a:t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[Estado do manuscrito: (terminado; falta uma revisão; faltam capítulos)]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[Direitos adquiridos: já foi vendido para outros idiomas; adaptações diversas?]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[Prêmios: (venceu algum prêmio?)] 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-3773375" y="540000"/>
            <a:ext cx="3346500" cy="9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Esta página é o </a:t>
            </a:r>
            <a:r>
              <a:rPr b="1" lang="en-GB" sz="1800">
                <a:solidFill>
                  <a:srgbClr val="595959"/>
                </a:solidFill>
              </a:rPr>
              <a:t>Resumo Executivo: 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Uma </a:t>
            </a:r>
            <a:r>
              <a:rPr b="1" lang="en-GB" sz="1800">
                <a:solidFill>
                  <a:srgbClr val="595959"/>
                </a:solidFill>
              </a:rPr>
              <a:t>breve</a:t>
            </a:r>
            <a:r>
              <a:rPr lang="en-GB" sz="1800">
                <a:solidFill>
                  <a:srgbClr val="595959"/>
                </a:solidFill>
              </a:rPr>
              <a:t> visão geral do livro. </a:t>
            </a:r>
            <a:r>
              <a:rPr b="1" lang="en-GB" sz="1800">
                <a:solidFill>
                  <a:srgbClr val="595959"/>
                </a:solidFill>
              </a:rPr>
              <a:t>Este é o primeiro "gancho" para capturar o interesse.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A sinopse aqui deve ser curta e cativante.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Autor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Se você é um autor conhecido, talvez seja interessante criar uma página somente com as informações sobre o autor, Não esqueça de incluir meios de contato, links para redes sociais, idade e local onde mora 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986875" y="539950"/>
            <a:ext cx="3346500" cy="9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Sobre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Nessa coluna entram tópicos e palavras-chave curtas, diretas e rápidas. 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O agente literário ou editor tem muito pouco tempo para avaliar seu trabalho e é aqui que ele vai decidir se lerá a próxima página.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Especificações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Aqui você adiciona informações sobre o </a:t>
            </a:r>
            <a:r>
              <a:rPr i="1" lang="en-GB" sz="1800">
                <a:solidFill>
                  <a:srgbClr val="595959"/>
                </a:solidFill>
              </a:rPr>
              <a:t>status</a:t>
            </a:r>
            <a:r>
              <a:rPr lang="en-GB" sz="1800">
                <a:solidFill>
                  <a:srgbClr val="595959"/>
                </a:solidFill>
              </a:rPr>
              <a:t> do seu livro. 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É importante dizer quantos caracteres e capítulos seu livro tem, para que o editor tenha uma noção do tamanho e do custo que ele terá se decidir pela publicação. 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Se o livro já ganhou algum prêmio, não esqueça de avisar.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IMPORTANTE: prêmios que o livro recebeu devem entrar em especificações e prêmios recebidos pelo autor (por outras obras) devem entrar na bio do autor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Sinopse detalhada</a:t>
            </a:r>
            <a:endParaRPr sz="3500"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540000" y="1890000"/>
            <a:ext cx="6480000" cy="738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800"/>
              </a:spcAft>
              <a:buNone/>
            </a:pPr>
            <a:r>
              <a:rPr lang="en-GB"/>
              <a:t>[Uma descrição completa do livro, incluindo a trama, personagens principais, e os conflitos ou temas principais. Essa parte deve ser envolvente e bem escrita, como um reflexo do livro]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549150" y="540000"/>
            <a:ext cx="63945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Análise de mercado</a:t>
            </a:r>
            <a:endParaRPr sz="3500"/>
          </a:p>
        </p:txBody>
      </p:sp>
      <p:sp>
        <p:nvSpPr>
          <p:cNvPr id="85" name="Google Shape;85;p16"/>
          <p:cNvSpPr txBox="1"/>
          <p:nvPr>
            <p:ph idx="3" type="body"/>
          </p:nvPr>
        </p:nvSpPr>
        <p:spPr>
          <a:xfrm>
            <a:off x="549150" y="1890000"/>
            <a:ext cx="3141000" cy="930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Público-alvo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Este xxx tem como público-alvo leitores xxxx interessados em xxx de xxxx, especialmente aqueles que apreciam xxxxx que combinam xxxx com xxxx. É provável que o livro também seja atraente para fãs de xxxx, xxxx e do gênero xxxx (como xxxxx).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Lacunas no Mercado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Meu XXXX preenche uma lacuna ao oferecer uma abordagem XXXX para a XXXXX, explorando XXXXX. A narrativa também explora temas XXXX como XXXXXX.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Vendas e Tendências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/>
              <a:t>Recentemente, XXXX  tiveram um aumento de interesse entre leitores XXX. Obras como XXX e XXXX alcançaram sucesso significativo, indicando que há um mercado crescente para histórias que XXXXX.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>
            <p:ph idx="3" type="body"/>
          </p:nvPr>
        </p:nvSpPr>
        <p:spPr>
          <a:xfrm>
            <a:off x="3870000" y="1890000"/>
            <a:ext cx="3141000" cy="930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Comparativos de Mercado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200"/>
              <a:t>Livro 1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Público-Alvo: 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Similaridades: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Diferenciais: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/>
              <a:t>Livro 2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Público-Alvo: 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Similaridades: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Diferenciais: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200"/>
              <a:t>Livro 3</a:t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Público-Alvo: 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Similaridades: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Diferenciais: XXXX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-3547025" y="569550"/>
            <a:ext cx="3346500" cy="9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Público-alvo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Escreva quem são os leitores do seu livro </a:t>
            </a:r>
            <a:r>
              <a:rPr lang="en-GB" sz="1800">
                <a:solidFill>
                  <a:schemeClr val="dk2"/>
                </a:solidFill>
              </a:rPr>
              <a:t>e porque</a:t>
            </a:r>
            <a:r>
              <a:rPr lang="en-GB" sz="1800">
                <a:solidFill>
                  <a:srgbClr val="595959"/>
                </a:solidFill>
              </a:rPr>
              <a:t> vão ler seu livro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Lacuna de mercado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O que seu livro tem de diferente dos outros que poderia ajudar a preencher uma espaço em que haja leitores mas não muitos livros sobre o tema.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Vendas e tendências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Demonstre que você conhece o mercado dizendo o porque o seu livro tem potencial de vendas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7896825" y="569550"/>
            <a:ext cx="3346500" cy="9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Comparativo de mercado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Escolha cerca de três livros semelhantes ao seu. Pontue as similaridades entre eles e realce os diferenciais que fazem o seu livro ser </a:t>
            </a:r>
            <a:r>
              <a:rPr lang="en-GB" sz="1800">
                <a:solidFill>
                  <a:srgbClr val="595959"/>
                </a:solidFill>
              </a:rPr>
              <a:t>potencialmente</a:t>
            </a:r>
            <a:r>
              <a:rPr lang="en-GB" sz="1800">
                <a:solidFill>
                  <a:srgbClr val="595959"/>
                </a:solidFill>
              </a:rPr>
              <a:t> melhor do que eles.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549150" y="540000"/>
            <a:ext cx="6394500" cy="11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Plano de Marketing</a:t>
            </a:r>
            <a:endParaRPr sz="3500"/>
          </a:p>
        </p:txBody>
      </p:sp>
      <p:sp>
        <p:nvSpPr>
          <p:cNvPr id="94" name="Google Shape;94;p17"/>
          <p:cNvSpPr txBox="1"/>
          <p:nvPr>
            <p:ph idx="3" type="body"/>
          </p:nvPr>
        </p:nvSpPr>
        <p:spPr>
          <a:xfrm>
            <a:off x="549150" y="1890000"/>
            <a:ext cx="3141000" cy="795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Plataformas digitais e redes sociais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200"/>
              <a:t>Blog e Website Pessoal:</a:t>
            </a:r>
            <a:r>
              <a:rPr lang="en-GB" sz="1200"/>
              <a:t> Pretendo criar uma série de posts sobre XXXX fiz, fornecendo contexto adicional para a narrativa. Esses posts serão compartilhados no meu blog e no site dedicado ao livro, envolvendo leitores que gostam de aprender mais sobre o processo de escrita e os temas abordados.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Newsletter:</a:t>
            </a:r>
            <a:r>
              <a:rPr lang="en-GB" sz="1200"/>
              <a:t> Tenho uma lista de email com mais de XXXX assinantes, que será usada para enviar atualizações exclusivas, trechos do livro e informações sobre eventos futuros.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Redes Sociais:</a:t>
            </a:r>
            <a:r>
              <a:rPr lang="en-GB" sz="1200"/>
              <a:t> Compartilharei conteúdo envolvente no XXX, XXX e XXX, incluindo artes, citações inspiradoras e discussões ao vivo com outros autores e leitores.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Engajamento público e parcerias com influenciadores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200"/>
              <a:t>Influenciadores: </a:t>
            </a:r>
            <a:r>
              <a:rPr lang="en-GB" sz="1200"/>
              <a:t>identificarei influenciadores literários com um público interessado em XXX para fornecer cópias do livro e convidá-los para criar conteúdo sobre a obra.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Pré-venda: </a:t>
            </a:r>
            <a:r>
              <a:rPr lang="en-GB" sz="1200"/>
              <a:t>organizarei campanhas com brindes e trechos de capítulos, incentivando leitores a reservar suas cópias antes do lançamento.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idx="3" type="body"/>
          </p:nvPr>
        </p:nvSpPr>
        <p:spPr>
          <a:xfrm>
            <a:off x="3870000" y="1890000"/>
            <a:ext cx="3141000" cy="795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Parcerias e eventos</a:t>
            </a:r>
            <a:endParaRPr b="1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/>
              <a:t>Livrarias e Clubes de Leitura:</a:t>
            </a:r>
            <a:r>
              <a:rPr lang="en-GB" sz="1200"/>
              <a:t> Já tenho parcerias prévias com XXX livrarias, onde farei sessões de autógrafos e participarei de discussões com clubes de leitura interessados no livro. Vou fornecer guias de discussão para esses clubes, incentivando conversas sobre os temas do livro.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/>
              <a:t>Podcasts e Vídeos:</a:t>
            </a:r>
            <a:r>
              <a:rPr lang="en-GB" sz="1200"/>
              <a:t> Planejo gravar episódios em podcasts populares e produzir vídeos curtos para canais no YouTube que abordam XXXX e literatura em geral. Isso ajudará a alcançar um público mais amplo e interessado.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Feiras e Conferências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Estou disponível para participar de feiras literárias, dando palestras e participando de painéis sobre XXXX. Isso fornecerá visibilidade direta do livro e networking com profissionais da indústria.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 b="1"/>
          </a:p>
        </p:txBody>
      </p:sp>
      <p:sp>
        <p:nvSpPr>
          <p:cNvPr id="96" name="Google Shape;96;p17"/>
          <p:cNvSpPr txBox="1"/>
          <p:nvPr/>
        </p:nvSpPr>
        <p:spPr>
          <a:xfrm>
            <a:off x="7986875" y="539950"/>
            <a:ext cx="3346500" cy="9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95959"/>
                </a:solidFill>
              </a:rPr>
              <a:t>Plano de marketing</a:t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Coloque aqui tudo que você, autor, pode fazer para ajudar na venda do livro. 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95959"/>
                </a:solidFill>
              </a:rPr>
              <a:t>Não coloque o que você espera que a editora faça: é no mínimo deselegante.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540000" y="540000"/>
            <a:ext cx="6480000" cy="9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Degustação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540000" y="1890000"/>
            <a:ext cx="6480000" cy="738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800"/>
              </a:spcAft>
              <a:buNone/>
            </a:pPr>
            <a:r>
              <a:rPr lang="en-GB"/>
              <a:t>[inserir trecho interessante do livro. Se necessário, situe o leitor previamente]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